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3" r:id="rId3"/>
    <p:sldId id="286" r:id="rId4"/>
    <p:sldId id="296" r:id="rId5"/>
    <p:sldId id="297" r:id="rId6"/>
    <p:sldId id="287" r:id="rId7"/>
    <p:sldId id="298" r:id="rId8"/>
    <p:sldId id="288" r:id="rId9"/>
    <p:sldId id="299" r:id="rId10"/>
  </p:sldIdLst>
  <p:sldSz cx="24384000" cy="13716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874F8A-E739-4F43-ACE2-8CD73E35D8F6}">
          <p14:sldIdLst>
            <p14:sldId id="261"/>
            <p14:sldId id="263"/>
            <p14:sldId id="286"/>
            <p14:sldId id="296"/>
            <p14:sldId id="297"/>
            <p14:sldId id="287"/>
            <p14:sldId id="298"/>
            <p14:sldId id="288"/>
            <p14:sldId id="299"/>
          </p14:sldIdLst>
        </p14:section>
        <p14:section name="Раздел без заголовка" id="{7F42D0CE-68E0-485F-A8C9-EDB677BA4E4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CCC"/>
          </a:solidFill>
        </a:fill>
      </a:tcStyle>
    </a:wholeTbl>
    <a:band2H>
      <a:tcTxStyle/>
      <a:tcStyle>
        <a:tcBdr/>
        <a:fill>
          <a:solidFill>
            <a:srgbClr val="F3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 snapToGrid="0" snapToObjects="1">
      <p:cViewPr>
        <p:scale>
          <a:sx n="38" d="100"/>
          <a:sy n="38" d="100"/>
        </p:scale>
        <p:origin x="-1308" y="-77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1FC5A-0F9D-4421-BECD-1997134BB028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92EC-B33E-48C1-A04D-BD3E5486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0" name="Shape 1210"/>
          <p:cNvSpPr>
            <a:spLocks noGrp="1"/>
          </p:cNvSpPr>
          <p:nvPr>
            <p:ph type="body" sz="quarter" idx="1"/>
          </p:nvPr>
        </p:nvSpPr>
        <p:spPr>
          <a:xfrm>
            <a:off x="1323765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3353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03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18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2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g.png" descr="bg.png"/>
          <p:cNvPicPr>
            <a:picLocks noChangeAspect="1"/>
          </p:cNvPicPr>
          <p:nvPr/>
        </p:nvPicPr>
        <p:blipFill>
          <a:blip r:embed="rId2">
            <a:alphaModFix amt="57322"/>
            <a:extLst/>
          </a:blip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171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170" name="logo.png" descr="log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191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18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19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1" y="3557847"/>
            <a:ext cx="22452416" cy="89327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205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204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lIns="121918" tIns="121918" rIns="121918" bIns="121918" anchor="b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744" y="13081000"/>
            <a:ext cx="527813" cy="550289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3794" y="1750163"/>
            <a:ext cx="19596412" cy="1021567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38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8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383" name="logo.png" descr="log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3549" y="3547533"/>
            <a:ext cx="15270433" cy="7960526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398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96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397" name="logo.png" descr="log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3970480"/>
            <a:ext cx="6821139" cy="7846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"/>
          <p:cNvSpPr/>
          <p:nvPr/>
        </p:nvSpPr>
        <p:spPr>
          <a:xfrm>
            <a:off x="12162420" y="4092509"/>
            <a:ext cx="11141561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10" name="Прямоугольник"/>
          <p:cNvSpPr/>
          <p:nvPr/>
        </p:nvSpPr>
        <p:spPr>
          <a:xfrm>
            <a:off x="783048" y="4092509"/>
            <a:ext cx="11379373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11" name="1"/>
          <p:cNvSpPr txBox="1"/>
          <p:nvPr/>
        </p:nvSpPr>
        <p:spPr>
          <a:xfrm>
            <a:off x="838685" y="3967567"/>
            <a:ext cx="2939554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C28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12" name="2"/>
          <p:cNvSpPr txBox="1"/>
          <p:nvPr/>
        </p:nvSpPr>
        <p:spPr>
          <a:xfrm>
            <a:off x="12537150" y="3967567"/>
            <a:ext cx="2939555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41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14" name="Треугольник"/>
          <p:cNvSpPr/>
          <p:nvPr/>
        </p:nvSpPr>
        <p:spPr>
          <a:xfrm rot="5400000">
            <a:off x="11738844" y="6404410"/>
            <a:ext cx="1270002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41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1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41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FFFFFF"/>
                </a:solidFill>
              </a:defRPr>
            </a:lvl1pPr>
            <a:lvl2pPr marL="824592" indent="-367392">
              <a:defRPr sz="3600">
                <a:solidFill>
                  <a:srgbClr val="FFFFFF"/>
                </a:solidFill>
              </a:defRPr>
            </a:lvl2pPr>
            <a:lvl3pPr marL="1257300" indent="-342900">
              <a:defRPr sz="3600">
                <a:solidFill>
                  <a:srgbClr val="FFFFFF"/>
                </a:solidFill>
              </a:defRPr>
            </a:lvl3pPr>
            <a:lvl4pPr marL="1783078" indent="-411478">
              <a:defRPr sz="3600">
                <a:solidFill>
                  <a:srgbClr val="FFFFFF"/>
                </a:solidFill>
              </a:defRPr>
            </a:lvl4pPr>
            <a:lvl5pPr marL="2240278" indent="-411478"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 sz="3600"/>
            </a:pPr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"/>
          <p:cNvSpPr/>
          <p:nvPr/>
        </p:nvSpPr>
        <p:spPr>
          <a:xfrm>
            <a:off x="16030945" y="4092509"/>
            <a:ext cx="7503208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4" name="Прямоугольник"/>
          <p:cNvSpPr/>
          <p:nvPr/>
        </p:nvSpPr>
        <p:spPr>
          <a:xfrm>
            <a:off x="8569648" y="4092509"/>
            <a:ext cx="7503208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5" name="Прямоугольник"/>
          <p:cNvSpPr/>
          <p:nvPr/>
        </p:nvSpPr>
        <p:spPr>
          <a:xfrm>
            <a:off x="783047" y="4092509"/>
            <a:ext cx="7828510" cy="5082557"/>
          </a:xfrm>
          <a:prstGeom prst="rect">
            <a:avLst/>
          </a:pr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7" name="1"/>
          <p:cNvSpPr txBox="1"/>
          <p:nvPr/>
        </p:nvSpPr>
        <p:spPr>
          <a:xfrm>
            <a:off x="1021560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F12C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38" name="2"/>
          <p:cNvSpPr txBox="1"/>
          <p:nvPr/>
        </p:nvSpPr>
        <p:spPr>
          <a:xfrm>
            <a:off x="9108316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439" name="Треугольник"/>
          <p:cNvSpPr/>
          <p:nvPr/>
        </p:nvSpPr>
        <p:spPr>
          <a:xfrm rot="5400000">
            <a:off x="8141575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40" name="3"/>
          <p:cNvSpPr txBox="1"/>
          <p:nvPr/>
        </p:nvSpPr>
        <p:spPr>
          <a:xfrm>
            <a:off x="16508471" y="3967567"/>
            <a:ext cx="2156412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441" name="Треугольник"/>
          <p:cNvSpPr/>
          <p:nvPr/>
        </p:nvSpPr>
        <p:spPr>
          <a:xfrm rot="5400000">
            <a:off x="15608230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44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4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443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2285418" y="5199062"/>
            <a:ext cx="5441155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2284813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5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9882647" y="6169852"/>
            <a:ext cx="5441154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21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606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"/>
          <p:cNvSpPr/>
          <p:nvPr/>
        </p:nvSpPr>
        <p:spPr>
          <a:xfrm>
            <a:off x="12157992" y="4092509"/>
            <a:ext cx="11145989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3" name="Прямоугольник"/>
          <p:cNvSpPr/>
          <p:nvPr/>
        </p:nvSpPr>
        <p:spPr>
          <a:xfrm>
            <a:off x="783048" y="4092509"/>
            <a:ext cx="11374943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4" name="1"/>
          <p:cNvSpPr txBox="1"/>
          <p:nvPr/>
        </p:nvSpPr>
        <p:spPr>
          <a:xfrm>
            <a:off x="838685" y="3967567"/>
            <a:ext cx="2939554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65" name="2"/>
          <p:cNvSpPr txBox="1"/>
          <p:nvPr/>
        </p:nvSpPr>
        <p:spPr>
          <a:xfrm>
            <a:off x="12372088" y="3967567"/>
            <a:ext cx="2939555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46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7" name="Треугольник"/>
          <p:cNvSpPr/>
          <p:nvPr/>
        </p:nvSpPr>
        <p:spPr>
          <a:xfrm rot="5400000">
            <a:off x="11752370" y="6404410"/>
            <a:ext cx="1270002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47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469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5355268" y="4180570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5742640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6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9487934" y="1251932"/>
            <a:ext cx="5254861" cy="5254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4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65067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77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86" name="Фигура"/>
          <p:cNvSpPr/>
          <p:nvPr/>
        </p:nvSpPr>
        <p:spPr>
          <a:xfrm rot="10800000">
            <a:off x="12837375" y="8059463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6566" y="6615869"/>
            <a:ext cx="8890002" cy="20463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grpSp>
        <p:nvGrpSpPr>
          <p:cNvPr id="59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59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591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5355701" y="11176527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5355701" y="6096632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5355701" y="1747154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276959" y="211653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136179"/>
            <a:ext cx="3986776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" name="Линия"/>
          <p:cNvSpPr/>
          <p:nvPr/>
        </p:nvSpPr>
        <p:spPr>
          <a:xfrm>
            <a:off x="2523467" y="6196386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52" name="Кружок"/>
          <p:cNvSpPr/>
          <p:nvPr/>
        </p:nvSpPr>
        <p:spPr>
          <a:xfrm>
            <a:off x="4433315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53" name="Кружок"/>
          <p:cNvSpPr/>
          <p:nvPr/>
        </p:nvSpPr>
        <p:spPr>
          <a:xfrm>
            <a:off x="8880396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54" name="Кружок"/>
          <p:cNvSpPr/>
          <p:nvPr/>
        </p:nvSpPr>
        <p:spPr>
          <a:xfrm>
            <a:off x="17774560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5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6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7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8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Кружок"/>
          <p:cNvSpPr/>
          <p:nvPr/>
        </p:nvSpPr>
        <p:spPr>
          <a:xfrm>
            <a:off x="13327479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6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66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6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663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5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339439" y="10503847"/>
            <a:ext cx="13705122" cy="208750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6312880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81875" y="7699602"/>
            <a:ext cx="4444725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Линия"/>
          <p:cNvSpPr/>
          <p:nvPr/>
        </p:nvSpPr>
        <p:spPr>
          <a:xfrm>
            <a:off x="2559387" y="6759810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77" name="Кружок"/>
          <p:cNvSpPr/>
          <p:nvPr/>
        </p:nvSpPr>
        <p:spPr>
          <a:xfrm>
            <a:off x="4469236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78" name="Кружок"/>
          <p:cNvSpPr/>
          <p:nvPr/>
        </p:nvSpPr>
        <p:spPr>
          <a:xfrm>
            <a:off x="11592920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79" name="Кружок"/>
          <p:cNvSpPr/>
          <p:nvPr/>
        </p:nvSpPr>
        <p:spPr>
          <a:xfrm>
            <a:off x="18250968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69637" y="7699602"/>
            <a:ext cx="444472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63607" y="7699602"/>
            <a:ext cx="4444724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54993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78677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36725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68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6276959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543486"/>
            <a:ext cx="3986776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Линия"/>
          <p:cNvSpPr/>
          <p:nvPr/>
        </p:nvSpPr>
        <p:spPr>
          <a:xfrm>
            <a:off x="2523467" y="6603695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98" name="Кружок"/>
          <p:cNvSpPr/>
          <p:nvPr/>
        </p:nvSpPr>
        <p:spPr>
          <a:xfrm>
            <a:off x="4433315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99" name="Кружок"/>
          <p:cNvSpPr/>
          <p:nvPr/>
        </p:nvSpPr>
        <p:spPr>
          <a:xfrm>
            <a:off x="8880396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00" name="Кружок"/>
          <p:cNvSpPr/>
          <p:nvPr/>
        </p:nvSpPr>
        <p:spPr>
          <a:xfrm>
            <a:off x="17774560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Кружок"/>
          <p:cNvSpPr/>
          <p:nvPr/>
        </p:nvSpPr>
        <p:spPr>
          <a:xfrm>
            <a:off x="13327479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71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709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Фигура"/>
          <p:cNvSpPr/>
          <p:nvPr/>
        </p:nvSpPr>
        <p:spPr>
          <a:xfrm>
            <a:off x="4050007" y="3872838"/>
            <a:ext cx="3651168" cy="271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720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2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22" name="Текст заголовка"/>
          <p:cNvSpPr txBox="1"/>
          <p:nvPr/>
        </p:nvSpPr>
        <p:spPr>
          <a:xfrm>
            <a:off x="5677958" y="4887983"/>
            <a:ext cx="17439577" cy="425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>
            <a:lvl1pPr algn="l"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Цитата</a:t>
            </a:r>
            <a:endParaRPr dirty="0"/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Фигура"/>
          <p:cNvSpPr/>
          <p:nvPr/>
        </p:nvSpPr>
        <p:spPr>
          <a:xfrm>
            <a:off x="12837373" y="4141804"/>
            <a:ext cx="3651168" cy="2716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31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Фигура"/>
          <p:cNvSpPr/>
          <p:nvPr/>
        </p:nvSpPr>
        <p:spPr>
          <a:xfrm rot="10800000">
            <a:off x="12837375" y="8059463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3524937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737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3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59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24" y="7853673"/>
            <a:ext cx="3804910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49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4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4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2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495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495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03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03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64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32" y="7853673"/>
            <a:ext cx="3804909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31" y="6459253"/>
            <a:ext cx="3804910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6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6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02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02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3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3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знач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80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0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0" name="Title Text"/>
          <p:cNvSpPr txBox="1">
            <a:spLocks noGrp="1"/>
          </p:cNvSpPr>
          <p:nvPr>
            <p:ph type="title"/>
          </p:nvPr>
        </p:nvSpPr>
        <p:spPr>
          <a:xfrm>
            <a:off x="6276959" y="1630558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32" y="5558354"/>
            <a:ext cx="3804909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31" y="4163933"/>
            <a:ext cx="3804910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66" y="555835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4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66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5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02" y="555835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6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02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36" y="555835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18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36" y="416393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1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0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2256531" y="9729314"/>
            <a:ext cx="3804910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1" name="Текст 2"/>
          <p:cNvSpPr>
            <a:spLocks noGrp="1"/>
          </p:cNvSpPr>
          <p:nvPr>
            <p:ph type="body" sz="quarter" idx="21"/>
          </p:nvPr>
        </p:nvSpPr>
        <p:spPr>
          <a:xfrm>
            <a:off x="2256531" y="8334895"/>
            <a:ext cx="3804910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2" name="Прямоугольник"/>
          <p:cNvSpPr txBox="1">
            <a:spLocks noGrp="1"/>
          </p:cNvSpPr>
          <p:nvPr>
            <p:ph type="body" sz="quarter" idx="22"/>
          </p:nvPr>
        </p:nvSpPr>
        <p:spPr>
          <a:xfrm>
            <a:off x="7352066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3" name="Текст 2"/>
          <p:cNvSpPr>
            <a:spLocks noGrp="1"/>
          </p:cNvSpPr>
          <p:nvPr>
            <p:ph type="body" sz="quarter" idx="23"/>
          </p:nvPr>
        </p:nvSpPr>
        <p:spPr>
          <a:xfrm>
            <a:off x="7352066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4" name="Прямоугольник"/>
          <p:cNvSpPr txBox="1">
            <a:spLocks noGrp="1"/>
          </p:cNvSpPr>
          <p:nvPr>
            <p:ph type="body" sz="quarter" idx="24"/>
          </p:nvPr>
        </p:nvSpPr>
        <p:spPr>
          <a:xfrm>
            <a:off x="12447602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5" name="Текст 2"/>
          <p:cNvSpPr>
            <a:spLocks noGrp="1"/>
          </p:cNvSpPr>
          <p:nvPr>
            <p:ph type="body" sz="quarter" idx="25"/>
          </p:nvPr>
        </p:nvSpPr>
        <p:spPr>
          <a:xfrm>
            <a:off x="12447602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6" name="Прямоугольник"/>
          <p:cNvSpPr txBox="1">
            <a:spLocks noGrp="1"/>
          </p:cNvSpPr>
          <p:nvPr>
            <p:ph type="body" sz="quarter" idx="26"/>
          </p:nvPr>
        </p:nvSpPr>
        <p:spPr>
          <a:xfrm>
            <a:off x="17543136" y="9729314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827" name="Текст 2"/>
          <p:cNvSpPr>
            <a:spLocks noGrp="1"/>
          </p:cNvSpPr>
          <p:nvPr>
            <p:ph type="body" sz="quarter" idx="27"/>
          </p:nvPr>
        </p:nvSpPr>
        <p:spPr>
          <a:xfrm>
            <a:off x="17543136" y="8334895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3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2460" y="4181640"/>
            <a:ext cx="9199041" cy="458159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12172460" y="9172009"/>
            <a:ext cx="9199041" cy="2627860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5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5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52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67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6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6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8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7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8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8" y="3243608"/>
            <a:ext cx="9199041" cy="539915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0" y="9285120"/>
            <a:ext cx="21024610" cy="2627865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5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9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94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8" y="7510360"/>
            <a:ext cx="9199041" cy="4058596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12608618" y="3172983"/>
            <a:ext cx="9199041" cy="4058596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0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0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0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30676" y="8885270"/>
            <a:ext cx="10570633" cy="2657065"/>
          </a:xfrm>
          <a:prstGeom prst="rect">
            <a:avLst/>
          </a:prstGeom>
        </p:spPr>
        <p:txBody>
          <a:bodyPr/>
          <a:lstStyle>
            <a:lvl1pPr algn="ctr">
              <a:defRPr sz="4200" b="1"/>
            </a:lvl1pPr>
            <a:lvl2pPr marL="1100137" indent="-642937" algn="ctr">
              <a:defRPr sz="4200" b="1"/>
            </a:lvl2pPr>
            <a:lvl3pPr marL="1514475" indent="-600075" algn="ctr">
              <a:defRPr sz="4200" b="1"/>
            </a:lvl3pPr>
            <a:lvl4pPr marL="2091688" indent="-720088" algn="ctr">
              <a:defRPr sz="4200" b="1"/>
            </a:lvl4pPr>
            <a:lvl5pPr marL="2548888" indent="-720088" algn="ctr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7" y="8928216"/>
            <a:ext cx="10570637" cy="2614118"/>
          </a:xfrm>
          <a:prstGeom prst="rect">
            <a:avLst/>
          </a:prstGeom>
        </p:spPr>
        <p:txBody>
          <a:bodyPr/>
          <a:lstStyle/>
          <a:p>
            <a:pPr algn="ctr">
              <a:defRPr sz="4200" b="1"/>
            </a:pPr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2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2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22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99216" y="3275603"/>
            <a:ext cx="7633785" cy="8350782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4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808080"/>
                </a:solidFill>
              </a:defRPr>
            </a:lvl1pPr>
            <a:lvl2pPr algn="ctr">
              <a:defRPr sz="4200">
                <a:solidFill>
                  <a:srgbClr val="808080"/>
                </a:solidFill>
              </a:defRPr>
            </a:lvl2pPr>
            <a:lvl3pPr algn="ctr">
              <a:defRPr sz="4200">
                <a:solidFill>
                  <a:srgbClr val="808080"/>
                </a:solidFill>
              </a:defRPr>
            </a:lvl3pPr>
            <a:lvl4pPr marL="1851660" indent="-480060" algn="ctr">
              <a:defRPr sz="4200">
                <a:solidFill>
                  <a:srgbClr val="808080"/>
                </a:solidFill>
              </a:defRPr>
            </a:lvl4pPr>
            <a:lvl5pPr marL="2308860" indent="-480060" algn="ctr">
              <a:defRPr sz="42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50" y="11667452"/>
            <a:ext cx="11546499" cy="85662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36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34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35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7" y="10161082"/>
            <a:ext cx="22149960" cy="1927100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4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4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4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4" y="3720229"/>
            <a:ext cx="12507426" cy="7855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06244" y="3720231"/>
            <a:ext cx="9026766" cy="785576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6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6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62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3335399"/>
            <a:ext cx="6785859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6" y="8531931"/>
            <a:ext cx="3245157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23746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7890102" y="3335399"/>
            <a:ext cx="6785860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7890102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11430803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99783" y="3335399"/>
            <a:ext cx="7833225" cy="75424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8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81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4233338"/>
            <a:ext cx="8197006" cy="59256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179141" y="4222036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9141" y="7298174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0186" y="4233338"/>
            <a:ext cx="8872822" cy="59256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9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97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5509" y="3438019"/>
            <a:ext cx="6127499" cy="84295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3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2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3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6" y="3412368"/>
            <a:ext cx="21282198" cy="53104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75055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7992727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11610398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15202411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1882008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50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48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49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16662568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662568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16662568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6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6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6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8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81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0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07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27654" y="3268967"/>
            <a:ext cx="6905353" cy="899441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algn="ctr">
              <a:defRPr sz="4200"/>
            </a:lvl2pPr>
            <a:lvl3pPr algn="ctr">
              <a:defRPr sz="4200"/>
            </a:lvl3pPr>
            <a:lvl4pPr marL="1851660" indent="-480060" algn="ctr">
              <a:defRPr sz="4200"/>
            </a:lvl4pPr>
            <a:lvl5pPr marL="2308860" indent="-480060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Фигура"/>
          <p:cNvSpPr/>
          <p:nvPr/>
        </p:nvSpPr>
        <p:spPr>
          <a:xfrm>
            <a:off x="20096567" y="194785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2" name="Фигура"/>
          <p:cNvSpPr/>
          <p:nvPr/>
        </p:nvSpPr>
        <p:spPr>
          <a:xfrm rot="10800000">
            <a:off x="2764480" y="10530944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1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2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096" y="8905544"/>
            <a:ext cx="8227964" cy="307551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34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3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33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9600" y="8905546"/>
            <a:ext cx="8227963" cy="3241038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4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60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73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84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8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98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621586"/>
            <a:ext cx="11546499" cy="85429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g.jpg" descr="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Фигура"/>
          <p:cNvSpPr/>
          <p:nvPr/>
        </p:nvSpPr>
        <p:spPr>
          <a:xfrm>
            <a:off x="20096567" y="194785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4" name="Фигура"/>
          <p:cNvSpPr/>
          <p:nvPr/>
        </p:nvSpPr>
        <p:spPr>
          <a:xfrm rot="10800000">
            <a:off x="2764480" y="10530944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g.jpg" descr="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54345" y="4326764"/>
            <a:ext cx="17995984" cy="534800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3" name="Фигура"/>
          <p:cNvSpPr/>
          <p:nvPr/>
        </p:nvSpPr>
        <p:spPr>
          <a:xfrm>
            <a:off x="18582413" y="2436672"/>
            <a:ext cx="1522954" cy="152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4" name="Фигура"/>
          <p:cNvSpPr/>
          <p:nvPr/>
        </p:nvSpPr>
        <p:spPr>
          <a:xfrm rot="10800000">
            <a:off x="1250325" y="11019759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080054" y="5674133"/>
            <a:ext cx="13673462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0054" y="7191992"/>
            <a:ext cx="13673462" cy="981182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  <a:lvl2pPr>
              <a:defRPr sz="4200">
                <a:solidFill>
                  <a:srgbClr val="FFFFFF"/>
                </a:solidFill>
              </a:defRPr>
            </a:lvl2pPr>
            <a:lvl3pPr>
              <a:defRPr sz="4200">
                <a:solidFill>
                  <a:srgbClr val="FFFFFF"/>
                </a:solidFill>
              </a:defRPr>
            </a:lvl3pPr>
            <a:lvl4pPr marL="1851660" indent="-480060">
              <a:defRPr sz="4200">
                <a:solidFill>
                  <a:srgbClr val="FFFFFF"/>
                </a:solidFill>
              </a:defRPr>
            </a:lvl4pPr>
            <a:lvl5pPr marL="2308860" indent="-480060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3532540" y="4778352"/>
            <a:ext cx="17318919" cy="423341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5" name="Фигура"/>
          <p:cNvSpPr/>
          <p:nvPr/>
        </p:nvSpPr>
        <p:spPr>
          <a:xfrm>
            <a:off x="20748902" y="3340646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6" name="Фигура"/>
          <p:cNvSpPr/>
          <p:nvPr/>
        </p:nvSpPr>
        <p:spPr>
          <a:xfrm rot="10800000">
            <a:off x="2154712" y="8852617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88519" y="5607632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88519" y="7125490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1" y="2783765"/>
            <a:ext cx="22452416" cy="970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6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5" name="logo.png" descr="logo.png"/>
            <p:cNvPicPr>
              <a:picLocks noChangeAspect="1"/>
            </p:cNvPicPr>
            <p:nvPr/>
          </p:nvPicPr>
          <p:blipFill>
            <a:blip r:embed="rId58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05350" y="815151"/>
            <a:ext cx="16552784" cy="181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1" y="12715995"/>
            <a:ext cx="443171" cy="43706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3" r:id="rId11"/>
    <p:sldLayoutId id="2147483664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9" r:id="rId45"/>
    <p:sldLayoutId id="2147483710" r:id="rId46"/>
    <p:sldLayoutId id="2147483711" r:id="rId47"/>
    <p:sldLayoutId id="2147483712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</p:sldLayoutIdLst>
  <p:transition spd="med"/>
  <p:txStyles>
    <p:titleStyle>
      <a:lvl1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5825" marR="0" indent="-428625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14450" marR="0" indent="-40005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516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3088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3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19400" y="4812240"/>
            <a:ext cx="19380200" cy="2954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8800" dirty="0" smtClean="0">
                <a:latin typeface="Cambria" pitchFamily="18" charset="0"/>
                <a:cs typeface="Times New Roman" pitchFamily="18" charset="0"/>
              </a:rPr>
              <a:t>Запрет принимать подарки и иные вознаграждения</a:t>
            </a:r>
          </a:p>
        </p:txBody>
      </p:sp>
      <p:sp>
        <p:nvSpPr>
          <p:cNvPr id="2" name="AutoShape 6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https://sverdlovsk.roskazna.gov.ru/upload/iblock/edc/kartinka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http://gazeta19.ru/media/k2/items/cache/441c9ba9de77497dfc197f9cb0f8e0a2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7988300"/>
            <a:ext cx="68580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33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371598" y="2768600"/>
            <a:ext cx="21894802" cy="97282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Статья 17 Федерального закона от 27.07.2008 № 79-ФЗ «О государственной гражданской службе»</a:t>
            </a:r>
            <a:r>
              <a:rPr lang="ru-RU" sz="4000" b="1" dirty="0" smtClean="0">
                <a:latin typeface="Cambria" panose="02040503050406030204" pitchFamily="18" charset="0"/>
              </a:rPr>
              <a:t> устанавливает запрет гражданскому служащему получать </a:t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в связи с исполнением должностных обязанностей вознаграждения от физических </a:t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и юридических лиц (подарки, денежное вознаграждение, ссуды, услуги, оплату развлечений, отдыха, транспортных расходов и иные вознаграждения).  Подарки полученные, гражданским служащим в связи с протокольными мероприятиями, </a:t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со служебными командировками и с другими официальными мероприятиями, признаются соответственно федеральной собственностью и передаются гражданским служащим по акту в государственный орган, в котором он замещает должность гражданской службы, за исключением случаев, установленных Гражданским кодексом Российской Федерации.</a:t>
            </a:r>
          </a:p>
          <a:p>
            <a:pPr algn="just"/>
            <a:r>
              <a:rPr lang="ru-RU" sz="4000" b="1" dirty="0" smtClean="0">
                <a:latin typeface="Cambria" panose="02040503050406030204" pitchFamily="18" charset="0"/>
              </a:rPr>
              <a:t>Гражданский служащий, сдавший подарок, полученный им в связи с протокольным мероприятием, служебной командировкой или другим официальным мероприятием, может его выкупить в порядке, устанавливаемом нормативными правовыми актами Российской Федерации.</a:t>
            </a:r>
            <a:endParaRPr lang="ru-RU" sz="4000" b="1" dirty="0"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</p:txBody>
      </p:sp>
      <p:sp>
        <p:nvSpPr>
          <p:cNvPr id="8" name="Заголовок 12"/>
          <p:cNvSpPr txBox="1">
            <a:spLocks/>
          </p:cNvSpPr>
          <p:nvPr/>
        </p:nvSpPr>
        <p:spPr>
          <a:xfrm>
            <a:off x="1148515" y="679738"/>
            <a:ext cx="20070353" cy="139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Autofit/>
          </a:bodyPr>
          <a:lstStyle>
            <a:lvl1pPr marL="0" marR="0" indent="0" algn="ctr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6000" dirty="0" smtClean="0">
                <a:latin typeface="Cambria" pitchFamily="18" charset="0"/>
                <a:cs typeface="Times New Roman" pitchFamily="18" charset="0"/>
              </a:rPr>
              <a:t>Нормативные правовые акты:</a:t>
            </a:r>
            <a:endParaRPr lang="ru-RU" sz="60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68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1295400" y="7416800"/>
            <a:ext cx="21996400" cy="51816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rPr>
              <a:t>Приказ </a:t>
            </a:r>
            <a:r>
              <a:rPr lang="ru-RU" sz="4000" dirty="0" err="1" smtClean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rPr>
              <a:t>Рособрнадзора</a:t>
            </a:r>
            <a:r>
              <a:rPr lang="ru-RU" sz="4000" dirty="0" smtClean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rPr>
              <a:t> от 31.05.2019 № 744 </a:t>
            </a: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«Об утверждении Порядка сообщения </a:t>
            </a:r>
            <a:b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о получении руководителем Федеральной службы по надзору в сфере образования </a:t>
            </a:r>
            <a:b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и науки, федеральными государственными гражданскими служащими Федеральной службы по надзору в сфере образования и науки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его сдачи, оценки и реализации (выкупа)» (зарегистрирован Минюстом России 19.08.2019</a:t>
            </a:r>
            <a:r>
              <a:rPr lang="ru-RU" sz="400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, регистрационный № 55651).</a:t>
            </a:r>
            <a:endParaRPr lang="ru-RU" sz="4000" dirty="0" smtClean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algn="just"/>
            <a:endParaRPr lang="ru-RU" sz="4000" dirty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295400" y="2616200"/>
            <a:ext cx="21996400" cy="41148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Cambria" panose="02040503050406030204" pitchFamily="18" charset="0"/>
              </a:rPr>
              <a:t>Постановление Правительства Российской Федерации от 09.01.2014 № 10 </a:t>
            </a:r>
            <a:r>
              <a:rPr lang="ru-RU" sz="4000" b="1" dirty="0">
                <a:latin typeface="Cambria" panose="02040503050406030204" pitchFamily="18" charset="0"/>
              </a:rPr>
              <a:t>«О порядке сообщения отдельными категориями лиц о получении подарка в связи </a:t>
            </a:r>
            <a:r>
              <a:rPr lang="ru-RU" sz="4000" b="1" dirty="0" smtClean="0">
                <a:latin typeface="Cambria" panose="02040503050406030204" pitchFamily="18" charset="0"/>
              </a:rPr>
              <a:t/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с </a:t>
            </a:r>
            <a:r>
              <a:rPr lang="ru-RU" sz="4000" b="1" dirty="0">
                <a:latin typeface="Cambria" panose="02040503050406030204" pitchFamily="18" charset="0"/>
              </a:rPr>
              <a:t>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сдачи и оценки подарка, реализации (выкупа) и зачисления средств, вырученных от его </a:t>
            </a:r>
            <a:r>
              <a:rPr lang="ru-RU" sz="4000" b="1" dirty="0" smtClean="0">
                <a:latin typeface="Cambria" panose="02040503050406030204" pitchFamily="18" charset="0"/>
              </a:rPr>
              <a:t>реализации».</a:t>
            </a:r>
            <a:endParaRPr lang="ru-RU" sz="4000" b="1" dirty="0">
              <a:latin typeface="Cambria" panose="02040503050406030204" pitchFamily="18" charset="0"/>
            </a:endParaRPr>
          </a:p>
          <a:p>
            <a:pPr algn="just"/>
            <a:endParaRPr lang="ru-RU" sz="4000" b="1" dirty="0">
              <a:latin typeface="Cambria" panose="0204050305040603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78200" y="501938"/>
            <a:ext cx="15671800" cy="139025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Cambria" pitchFamily="18" charset="0"/>
                <a:cs typeface="Times New Roman" pitchFamily="18" charset="0"/>
              </a:rPr>
              <a:t>Нормативные </a:t>
            </a:r>
            <a:r>
              <a:rPr lang="ru-RU" sz="5400" dirty="0">
                <a:latin typeface="Cambria" pitchFamily="18" charset="0"/>
                <a:cs typeface="Times New Roman" pitchFamily="18" charset="0"/>
              </a:rPr>
              <a:t>правовые </a:t>
            </a:r>
            <a:r>
              <a:rPr lang="ru-RU" sz="5400" dirty="0" smtClean="0">
                <a:latin typeface="Cambria" pitchFamily="18" charset="0"/>
                <a:cs typeface="Times New Roman" pitchFamily="18" charset="0"/>
              </a:rPr>
              <a:t>акты</a:t>
            </a:r>
            <a:r>
              <a:rPr lang="ru-RU" sz="5400" dirty="0" smtClean="0">
                <a:latin typeface="Cambria" pitchFamily="18" charset="0"/>
              </a:rPr>
              <a:t>: </a:t>
            </a:r>
            <a:endParaRPr lang="ru-RU" sz="5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16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2514600" y="6832600"/>
            <a:ext cx="19293059" cy="60452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Под </a:t>
            </a:r>
            <a:r>
              <a:rPr lang="ru-RU" sz="4000" u="sng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официальным мероприятием</a:t>
            </a: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 следует понимать мероприятие, проведение которого подтверждено (санкционировано) соответствующим распоряжением, приказом или иным распорядительным актом (например,  служебная командировка, включая встречи и иные мероприятия в период командирования, проведение совещаний, конференций, приемов представителей, членов официальных делегаций, должностных лиц государственных (муниципальных) органов, организаций, иностранных государств, прибывающих с официальным и рабочим визитом, встреч </a:t>
            </a:r>
            <a:b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и переговоров).</a:t>
            </a:r>
            <a:endParaRPr lang="ru-RU" sz="4000" dirty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4600" y="2540001"/>
            <a:ext cx="19293059" cy="36068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000" b="1" dirty="0">
                <a:latin typeface="Cambria" panose="02040503050406030204" pitchFamily="18" charset="0"/>
              </a:rPr>
              <a:t>Под </a:t>
            </a:r>
            <a:r>
              <a:rPr lang="ru-RU" sz="4000" b="1" u="sng" dirty="0" smtClean="0">
                <a:latin typeface="Cambria" panose="02040503050406030204" pitchFamily="18" charset="0"/>
              </a:rPr>
              <a:t>протокольным мероприятием</a:t>
            </a:r>
            <a:r>
              <a:rPr lang="ru-RU" sz="4000" b="1" dirty="0" smtClean="0">
                <a:latin typeface="Cambria" panose="02040503050406030204" pitchFamily="18" charset="0"/>
              </a:rPr>
              <a:t> следует понимать мероприятие, </a:t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при проведении которого предусмотрен сложившийся в результате ведомственных, национальных, культурных особенностей порядок (церемониал) и (или) ведение протокола – документа, фиксирующего ход проведения мероприятия.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0" y="679738"/>
            <a:ext cx="15824200" cy="1390255"/>
          </a:xfrm>
        </p:spPr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Основные понятия: 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1092201" y="8382000"/>
            <a:ext cx="17729200" cy="31242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4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Исключением являются подлежащие сдаче подарки, которые получены в связи с протокольными мероприятиями, </a:t>
            </a:r>
            <a:br>
              <a:rPr lang="ru-RU" sz="44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44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со служебными командировками и с другими официальными мероприятиями. </a:t>
            </a:r>
            <a:endParaRPr lang="ru-RU" sz="4400" dirty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092201" y="2768600"/>
            <a:ext cx="17729199" cy="44196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400" b="1" dirty="0" smtClean="0">
                <a:latin typeface="Cambria" panose="02040503050406030204" pitchFamily="18" charset="0"/>
              </a:rPr>
              <a:t>Получение гражданским служащим подарка является нарушением запрета,  установленного законодательством Российской Федерации, создает условия для возникновения конфликта интересов, ставит под сомнение объективность принимаемых им решений, а также влечет ответственность, предусмотренную законодательством Российской Федерации.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679738"/>
            <a:ext cx="15024432" cy="1390255"/>
          </a:xfrm>
        </p:spPr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Нарушение </a:t>
            </a:r>
            <a:r>
              <a:rPr lang="ru-RU" smtClean="0">
                <a:latin typeface="Cambria" pitchFamily="18" charset="0"/>
              </a:rPr>
              <a:t>установленного запрета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6" name="Picture 2" descr="https://thumbs.dreamstime.com/b/%D0%BD%D0%B0%D0%B6%D0%B8%D0%BC%D0%B0%D1%82%D1%8C-%D0%BF%D0%B5%D1%80%D1%81%D0%BE%D0%BD%D1%8B-%D0%BF%D0%BE%D0%B4%D0%B0%D1%80%D0%BA%D0%B0-%D0%BA%D0%BE%D1%80%D0%BE%D0%B1%D0%BA%D0%B8-3d-%D0%BC%D0%B0%D0%BB%D1%8B%D0%B9-25120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1" y="4876800"/>
            <a:ext cx="5562599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92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201"/>
            <a:ext cx="19761200" cy="1447800"/>
          </a:xfrm>
          <a:solidFill>
            <a:schemeClr val="bg1"/>
          </a:solidFill>
          <a:ln w="3175">
            <a:noFill/>
          </a:ln>
        </p:spPr>
        <p:txBody>
          <a:bodyPr>
            <a:normAutofit/>
          </a:bodyPr>
          <a:lstStyle/>
          <a:p>
            <a:r>
              <a:rPr lang="ru-RU" sz="6600" dirty="0" smtClean="0">
                <a:latin typeface="Cambria" pitchFamily="18" charset="0"/>
              </a:rPr>
              <a:t>Уведомление о получении подарка</a:t>
            </a:r>
            <a:endParaRPr lang="ru-RU" sz="6600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38200" y="2413000"/>
            <a:ext cx="19202400" cy="3124200"/>
          </a:xfr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algn="just"/>
            <a:r>
              <a:rPr lang="ru-RU" sz="3600" b="1" dirty="0" smtClean="0">
                <a:latin typeface="Cambria" pitchFamily="18" charset="0"/>
              </a:rPr>
              <a:t>Гражданские служащие обязаны в соответствии с порядком, установленным приказом </a:t>
            </a:r>
            <a:r>
              <a:rPr lang="ru-RU" sz="3600" b="1" dirty="0" err="1" smtClean="0">
                <a:latin typeface="Cambria" pitchFamily="18" charset="0"/>
              </a:rPr>
              <a:t>Рособрнадзора</a:t>
            </a:r>
            <a:r>
              <a:rPr lang="ru-RU" sz="3600" b="1" dirty="0" smtClean="0">
                <a:latin typeface="Cambria" pitchFamily="18" charset="0"/>
              </a:rPr>
              <a:t> от 31.05.2019 № 744, уведомлять обо всех случаях получения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обязанностей.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838200" y="6350000"/>
            <a:ext cx="19202400" cy="2311400"/>
          </a:xfr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lIns="121918" tIns="121918" rIns="121918" bIns="121918" anchor="ctr">
            <a:noAutofit/>
          </a:bodyPr>
          <a:lstStyle/>
          <a:p>
            <a:pPr algn="just"/>
            <a:r>
              <a:rPr lang="ru-RU" sz="3600" b="1" dirty="0" smtClean="0">
                <a:latin typeface="Cambria" pitchFamily="18" charset="0"/>
              </a:rPr>
              <a:t>Уведомление представляется в структурное подразделение </a:t>
            </a:r>
            <a:r>
              <a:rPr lang="ru-RU" sz="3600" b="1" dirty="0" err="1" smtClean="0">
                <a:latin typeface="Cambria" pitchFamily="18" charset="0"/>
              </a:rPr>
              <a:t>Рособрнадзора</a:t>
            </a:r>
            <a:r>
              <a:rPr lang="ru-RU" sz="3600" b="1" dirty="0" smtClean="0">
                <a:latin typeface="Cambria" pitchFamily="18" charset="0"/>
              </a:rPr>
              <a:t>, ответственное за деятельность по профилактике коррупционных и иных правонарушений, не позднее 3 рабочих дней со дня получения подарка.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838200" y="9448800"/>
            <a:ext cx="19202400" cy="2413000"/>
          </a:xfr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lIns="121918" tIns="121918" rIns="121918" bIns="121918" anchor="ctr">
            <a:noAutofit/>
          </a:bodyPr>
          <a:lstStyle/>
          <a:p>
            <a:pPr algn="just"/>
            <a:r>
              <a:rPr lang="ru-RU" sz="3600" b="1" dirty="0">
                <a:latin typeface="Cambria" pitchFamily="18" charset="0"/>
              </a:rPr>
              <a:t>В случае если подарок получен во время служебной командировки, уведомление представляется </a:t>
            </a:r>
            <a:r>
              <a:rPr lang="ru-RU" sz="3600" b="1" dirty="0" smtClean="0">
                <a:latin typeface="Cambria" pitchFamily="18" charset="0"/>
              </a:rPr>
              <a:t>не </a:t>
            </a:r>
            <a:r>
              <a:rPr lang="ru-RU" sz="3600" b="1" dirty="0">
                <a:latin typeface="Cambria" pitchFamily="18" charset="0"/>
              </a:rPr>
              <a:t>позднее 3 рабочих дней со дня возвращения из служебной </a:t>
            </a:r>
            <a:r>
              <a:rPr lang="ru-RU" sz="3600" b="1" dirty="0" smtClean="0">
                <a:latin typeface="Cambria" pitchFamily="18" charset="0"/>
              </a:rPr>
              <a:t>командировки.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9" name="Picture 6" descr="https://thumbs.dreamstime.com/b/%D1%87%D0%B5%D0%BB%D0%BE%D0%B2%D0%B5%D0%BA-%D1%83%D0%B4%D0%B5%D1%80%D0%B6%D0%B8%D0%B2%D0%B0%D0%BD%D0%B8%D1%8F-%D0%BF%D0%BE%D0%B4%D0%B0%D1%80%D0%BA%D0%B0-%D0%BA%D0%BE%D1%80%D0%BE%D0%B1%D0%BA%D0%B8-3d-22987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00" y="7670800"/>
            <a:ext cx="4343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86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1201"/>
            <a:ext cx="19761200" cy="1447800"/>
          </a:xfrm>
          <a:solidFill>
            <a:schemeClr val="bg1"/>
          </a:solidFill>
          <a:ln w="3175">
            <a:noFill/>
          </a:ln>
        </p:spPr>
        <p:txBody>
          <a:bodyPr>
            <a:normAutofit/>
          </a:bodyPr>
          <a:lstStyle/>
          <a:p>
            <a:r>
              <a:rPr lang="ru-RU" sz="6600" dirty="0" smtClean="0">
                <a:latin typeface="Cambria" pitchFamily="18" charset="0"/>
              </a:rPr>
              <a:t>Уведомление о получении подарка</a:t>
            </a:r>
            <a:endParaRPr lang="ru-RU" sz="6600" dirty="0">
              <a:latin typeface="Cambria" pitchFamily="18" charset="0"/>
            </a:endParaRPr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6"/>
          </p:nvPr>
        </p:nvSpPr>
        <p:spPr>
          <a:xfrm>
            <a:off x="1346200" y="2743200"/>
            <a:ext cx="10896600" cy="8966200"/>
          </a:xfr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/>
            </a:solidFill>
            <a:miter lim="400000"/>
          </a:ln>
        </p:spPr>
        <p:txBody>
          <a:bodyPr lIns="121918" tIns="121918" rIns="121918" bIns="121918" anchor="ctr">
            <a:noAutofit/>
          </a:bodyPr>
          <a:lstStyle/>
          <a:p>
            <a:pPr algn="ctr"/>
            <a:r>
              <a:rPr lang="ru-RU" sz="4400" b="1" dirty="0">
                <a:latin typeface="Cambria" pitchFamily="18" charset="0"/>
              </a:rPr>
              <a:t>Рекомендуемая </a:t>
            </a:r>
            <a:r>
              <a:rPr lang="ru-RU" sz="4400" b="1" dirty="0" smtClean="0">
                <a:latin typeface="Cambria" pitchFamily="18" charset="0"/>
              </a:rPr>
              <a:t>форма уведомления,   </a:t>
            </a:r>
            <a:r>
              <a:rPr lang="ru-RU" sz="4400" b="1" dirty="0">
                <a:latin typeface="Cambria" pitchFamily="18" charset="0"/>
              </a:rPr>
              <a:t>размещена на официальном сайте </a:t>
            </a:r>
            <a:r>
              <a:rPr lang="ru-RU" sz="4400" b="1" dirty="0" err="1">
                <a:latin typeface="Cambria" pitchFamily="18" charset="0"/>
              </a:rPr>
              <a:t>Рособрнадзора</a:t>
            </a:r>
            <a:r>
              <a:rPr lang="ru-RU" sz="4400" b="1" dirty="0">
                <a:latin typeface="Cambria" pitchFamily="18" charset="0"/>
              </a:rPr>
              <a:t> </a:t>
            </a:r>
            <a:r>
              <a:rPr lang="ru-RU" sz="4400" b="1" dirty="0" smtClean="0">
                <a:latin typeface="Cambria" pitchFamily="18" charset="0"/>
              </a:rPr>
              <a:t/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dirty="0" smtClean="0">
                <a:latin typeface="Cambria" pitchFamily="18" charset="0"/>
              </a:rPr>
              <a:t>в </a:t>
            </a:r>
            <a:r>
              <a:rPr lang="ru-RU" sz="4400" b="1" dirty="0">
                <a:latin typeface="Cambria" pitchFamily="18" charset="0"/>
              </a:rPr>
              <a:t>информационно-телекоммуникационной сети «Интернет» в разделе </a:t>
            </a:r>
            <a:r>
              <a:rPr lang="ru-RU" sz="4400" b="1" dirty="0" smtClean="0">
                <a:latin typeface="Cambria" pitchFamily="18" charset="0"/>
              </a:rPr>
              <a:t>«</a:t>
            </a:r>
            <a:r>
              <a:rPr lang="ru-RU" sz="4400" b="1" dirty="0">
                <a:latin typeface="Cambria" pitchFamily="18" charset="0"/>
              </a:rPr>
              <a:t>Противодействие коррупции», </a:t>
            </a:r>
            <a:r>
              <a:rPr lang="ru-RU" sz="4400" b="1" dirty="0" smtClean="0">
                <a:latin typeface="Cambria" pitchFamily="18" charset="0"/>
              </a:rPr>
              <a:t>«</a:t>
            </a:r>
            <a:r>
              <a:rPr lang="ru-RU" sz="4400" b="1" dirty="0">
                <a:latin typeface="Cambria" pitchFamily="18" charset="0"/>
              </a:rPr>
              <a:t>Формы документов, связанных </a:t>
            </a:r>
            <a:r>
              <a:rPr lang="ru-RU" sz="4400" b="1" dirty="0" smtClean="0">
                <a:latin typeface="Cambria" pitchFamily="18" charset="0"/>
              </a:rPr>
              <a:t/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dirty="0" smtClean="0">
                <a:latin typeface="Cambria" pitchFamily="18" charset="0"/>
              </a:rPr>
              <a:t>с </a:t>
            </a:r>
            <a:r>
              <a:rPr lang="ru-RU" sz="4400" b="1" dirty="0">
                <a:latin typeface="Cambria" pitchFamily="18" charset="0"/>
              </a:rPr>
              <a:t>противодействием коррупции, </a:t>
            </a:r>
            <a:r>
              <a:rPr lang="ru-RU" sz="4400" b="1" dirty="0" smtClean="0">
                <a:latin typeface="Cambria" pitchFamily="18" charset="0"/>
              </a:rPr>
              <a:t/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dirty="0" smtClean="0">
                <a:latin typeface="Cambria" pitchFamily="18" charset="0"/>
              </a:rPr>
              <a:t>для заполнения»: </a:t>
            </a:r>
            <a:endParaRPr lang="ru-RU" sz="4400" b="1" dirty="0">
              <a:latin typeface="Cambria" pitchFamily="18" charset="0"/>
            </a:endParaRPr>
          </a:p>
          <a:p>
            <a:pPr algn="ctr"/>
            <a:r>
              <a:rPr lang="en-US" sz="4400" b="1" dirty="0">
                <a:latin typeface="Cambria" pitchFamily="18" charset="0"/>
              </a:rPr>
              <a:t>http://obrnadzor.gov.ru/ru/about/Anti_corruption/</a:t>
            </a:r>
            <a:endParaRPr lang="ru-RU" sz="4400" b="1" dirty="0">
              <a:latin typeface="Cambria" pitchFamily="18" charset="0"/>
            </a:endParaRPr>
          </a:p>
        </p:txBody>
      </p:sp>
      <p:pic>
        <p:nvPicPr>
          <p:cNvPr id="10" name="Picture 2" descr="C:\Users\larutina\Desktop\для Ильи на сайт\47033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0" y="3352800"/>
            <a:ext cx="6731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t.depositphotos.com/3538103/5124/i/950/depositphotos_51242679-stock-photo-gift-boxes-on-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99" y="7696200"/>
            <a:ext cx="6604001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7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7599" y="2667000"/>
            <a:ext cx="13716001" cy="52070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400" b="1" dirty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Гражданский служащий, сдавший подарок, может его выкупить, направив </a:t>
            </a:r>
            <a:r>
              <a:rPr lang="ru-RU" sz="4400" b="1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в </a:t>
            </a:r>
            <a:r>
              <a:rPr lang="ru-RU" sz="4400" b="1" dirty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структурное подразделение </a:t>
            </a:r>
            <a:r>
              <a:rPr lang="ru-RU" sz="4400" b="1" dirty="0" err="1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Рособрнадзора</a:t>
            </a:r>
            <a:r>
              <a:rPr lang="ru-RU" sz="4400" b="1" dirty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, ответственное </a:t>
            </a:r>
            <a:r>
              <a:rPr lang="ru-RU" sz="4400" b="1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4400" b="1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4400" b="1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за </a:t>
            </a:r>
            <a:r>
              <a:rPr lang="ru-RU" sz="4400" b="1" dirty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деятельность по профилактике коррупционных и иных правонарушений, заявление о выкупе подарка не позднее двух месяцев со дня сдачи подарка</a:t>
            </a:r>
          </a:p>
          <a:p>
            <a:pPr algn="just"/>
            <a:endParaRPr lang="ru-RU" sz="4400" b="1" dirty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886200" y="1092200"/>
            <a:ext cx="14935200" cy="9144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algn="l" defTabSz="1219200">
              <a:defRPr sz="5400" b="1">
                <a:solidFill>
                  <a:srgbClr val="0D0D0D"/>
                </a:solidFill>
                <a:latin typeface="Cambria" pitchFamily="18" charset="0"/>
                <a:ea typeface="Arial"/>
                <a:cs typeface="Arial"/>
                <a:sym typeface="Arial"/>
              </a:defRPr>
            </a:lvl1pPr>
            <a:lvl2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defTabSz="1219200">
              <a:defRPr sz="5300" b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dirty="0" smtClean="0"/>
              <a:t>Выкуп подарка</a:t>
            </a:r>
            <a:endParaRPr lang="ru-RU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"/>
          </p:nvPr>
        </p:nvSpPr>
        <p:spPr>
          <a:xfrm>
            <a:off x="1117599" y="8864600"/>
            <a:ext cx="13716001" cy="30988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bg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400" b="1" dirty="0">
                <a:latin typeface="Cambria" panose="02040503050406030204" pitchFamily="18" charset="0"/>
              </a:rPr>
              <a:t>В случае если стоимость </a:t>
            </a:r>
            <a:r>
              <a:rPr lang="ru-RU" sz="4400" b="1" dirty="0" smtClean="0">
                <a:latin typeface="Cambria" panose="02040503050406030204" pitchFamily="18" charset="0"/>
              </a:rPr>
              <a:t>подарка не </a:t>
            </a:r>
            <a:r>
              <a:rPr lang="ru-RU" sz="4400" b="1" dirty="0">
                <a:latin typeface="Cambria" panose="02040503050406030204" pitchFamily="18" charset="0"/>
              </a:rPr>
              <a:t>превышает </a:t>
            </a:r>
            <a:r>
              <a:rPr lang="ru-RU" sz="4400" b="1" dirty="0" smtClean="0">
                <a:latin typeface="Cambria" panose="02040503050406030204" pitchFamily="18" charset="0"/>
              </a:rPr>
              <a:t/>
            </a:r>
            <a:br>
              <a:rPr lang="ru-RU" sz="4400" b="1" dirty="0" smtClean="0">
                <a:latin typeface="Cambria" panose="02040503050406030204" pitchFamily="18" charset="0"/>
              </a:rPr>
            </a:br>
            <a:r>
              <a:rPr lang="ru-RU" sz="4400" b="1" dirty="0" smtClean="0">
                <a:latin typeface="Cambria" panose="02040503050406030204" pitchFamily="18" charset="0"/>
              </a:rPr>
              <a:t>3 тыс. </a:t>
            </a:r>
            <a:r>
              <a:rPr lang="ru-RU" sz="4400" b="1" dirty="0">
                <a:latin typeface="Cambria" panose="02040503050406030204" pitchFamily="18" charset="0"/>
              </a:rPr>
              <a:t>руб., подарок возвращается сдавшему его гражданскому служащему по акту возврата подарка</a:t>
            </a:r>
          </a:p>
        </p:txBody>
      </p:sp>
      <p:pic>
        <p:nvPicPr>
          <p:cNvPr id="8" name="Picture 10" descr="https://st.depositphotos.com/1036174/1992/i/950/depositphotos_19924185-stock-photo-3d-with-a-gift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0" y="5207000"/>
            <a:ext cx="9550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151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3346" y="3098801"/>
            <a:ext cx="18669000" cy="22546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300" dirty="0">
                <a:latin typeface="Cambria" pitchFamily="18" charset="0"/>
              </a:rPr>
              <a:t>В случае если подарок не выкуплен или не реализован, принимается решение:</a:t>
            </a: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422400" y="7289800"/>
            <a:ext cx="6121400" cy="35149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 повторной реализации подарка</a:t>
            </a:r>
            <a:endParaRPr lang="ru-RU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9093200" y="7289800"/>
            <a:ext cx="6146799" cy="3514975"/>
          </a:xfr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121918" tIns="121918" rIns="121918" bIns="121918">
            <a:normAutofit fontScale="92500"/>
          </a:bodyPr>
          <a:lstStyle/>
          <a:p>
            <a:pPr algn="ctr"/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О его безвозмездной передаче на баланс благотворительной организации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16777803" y="7289800"/>
            <a:ext cx="6107597" cy="3514975"/>
          </a:xfr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121918" tIns="121918" rIns="121918" bIns="121918">
            <a:normAutofit fontScale="92500" lnSpcReduction="10000"/>
          </a:bodyPr>
          <a:lstStyle/>
          <a:p>
            <a:pPr algn="ctr"/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О его уничтожении </a:t>
            </a:r>
            <a: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соответствии </a:t>
            </a:r>
            <a: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законодательством Российской Федерации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329647" y="679737"/>
            <a:ext cx="14380753" cy="139025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Autofit/>
          </a:bodyPr>
          <a:lstStyle>
            <a:lvl1pPr marL="0" marR="0" indent="0" algn="ctr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5400" dirty="0" smtClean="0">
                <a:latin typeface="Cambria" pitchFamily="18" charset="0"/>
              </a:rPr>
              <a:t>Реализация подарка</a:t>
            </a:r>
            <a:br>
              <a:rPr lang="ru-RU" sz="5400" dirty="0" smtClean="0">
                <a:latin typeface="Cambria" pitchFamily="18" charset="0"/>
              </a:rPr>
            </a:br>
            <a:endParaRPr lang="ru-RU" sz="5400" dirty="0">
              <a:latin typeface="Cambria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311303" y="5353469"/>
            <a:ext cx="1456543" cy="1936331"/>
          </a:xfrm>
          <a:prstGeom prst="downArrow">
            <a:avLst>
              <a:gd name="adj1" fmla="val 50000"/>
              <a:gd name="adj2" fmla="val 5215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873104" y="5353469"/>
            <a:ext cx="1456543" cy="1936331"/>
          </a:xfrm>
          <a:prstGeom prst="downArrow">
            <a:avLst>
              <a:gd name="adj1" fmla="val 50000"/>
              <a:gd name="adj2" fmla="val 5215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9286903" y="5353469"/>
            <a:ext cx="1456543" cy="1936331"/>
          </a:xfrm>
          <a:prstGeom prst="downArrow">
            <a:avLst>
              <a:gd name="adj1" fmla="val 50000"/>
              <a:gd name="adj2" fmla="val 52151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60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370</Words>
  <Application>Microsoft Office PowerPoint</Application>
  <PresentationFormat>Произвольный</PresentationFormat>
  <Paragraphs>28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Приветственный слайд</vt:lpstr>
      <vt:lpstr>Запрет принимать подарки и иные вознаграждения</vt:lpstr>
      <vt:lpstr>Презентация PowerPoint</vt:lpstr>
      <vt:lpstr>Нормативные правовые акты: </vt:lpstr>
      <vt:lpstr>Основные понятия: </vt:lpstr>
      <vt:lpstr>Нарушение установленного запрета </vt:lpstr>
      <vt:lpstr>Уведомление о получении подарка</vt:lpstr>
      <vt:lpstr>Уведомление о получении подарка</vt:lpstr>
      <vt:lpstr>Презентация PowerPoint</vt:lpstr>
      <vt:lpstr>В случае если подарок не выкуплен или не реализован, принимается решение: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Окулова Лариса Евгеньевна</dc:creator>
  <cp:lastModifiedBy>Кирющенко Ольга Станиславовна</cp:lastModifiedBy>
  <cp:revision>264</cp:revision>
  <cp:lastPrinted>2020-12-24T08:38:29Z</cp:lastPrinted>
  <dcterms:modified xsi:type="dcterms:W3CDTF">2020-12-30T07:54:57Z</dcterms:modified>
</cp:coreProperties>
</file>